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95" r:id="rId2"/>
    <p:sldId id="274" r:id="rId3"/>
    <p:sldId id="275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77" r:id="rId12"/>
    <p:sldId id="284" r:id="rId13"/>
    <p:sldId id="257" r:id="rId14"/>
    <p:sldId id="258" r:id="rId15"/>
    <p:sldId id="259" r:id="rId16"/>
    <p:sldId id="270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DC7C9D-DB4B-4220-B2C0-6B981E50BA57}" type="datetimeFigureOut">
              <a:rPr lang="ar-IQ" smtClean="0"/>
              <a:t>30/07/1444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326529-1F40-41D2-ADEC-41D1FE3311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190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6906-E2F9-4C62-AF65-5A497E57865E}" type="datetimeFigureOut">
              <a:rPr lang="ar-IQ" smtClean="0"/>
              <a:t>30/07/1444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AB7F-4D47-47F1-8756-8FA71FD9F7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379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6906-E2F9-4C62-AF65-5A497E57865E}" type="datetimeFigureOut">
              <a:rPr lang="ar-IQ" smtClean="0"/>
              <a:t>30/07/1444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AB7F-4D47-47F1-8756-8FA71FD9F7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561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6906-E2F9-4C62-AF65-5A497E57865E}" type="datetimeFigureOut">
              <a:rPr lang="ar-IQ" smtClean="0"/>
              <a:t>30/07/1444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AB7F-4D47-47F1-8756-8FA71FD9F7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9380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6906-E2F9-4C62-AF65-5A497E57865E}" type="datetimeFigureOut">
              <a:rPr lang="ar-IQ" smtClean="0"/>
              <a:t>30/07/1444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AB7F-4D47-47F1-8756-8FA71FD9F7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765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6906-E2F9-4C62-AF65-5A497E57865E}" type="datetimeFigureOut">
              <a:rPr lang="ar-IQ" smtClean="0"/>
              <a:t>30/07/1444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AB7F-4D47-47F1-8756-8FA71FD9F7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667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6906-E2F9-4C62-AF65-5A497E57865E}" type="datetimeFigureOut">
              <a:rPr lang="ar-IQ" smtClean="0"/>
              <a:t>30/07/1444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AB7F-4D47-47F1-8756-8FA71FD9F7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1146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6906-E2F9-4C62-AF65-5A497E57865E}" type="datetimeFigureOut">
              <a:rPr lang="ar-IQ" smtClean="0"/>
              <a:t>30/07/1444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AB7F-4D47-47F1-8756-8FA71FD9F7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212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6906-E2F9-4C62-AF65-5A497E57865E}" type="datetimeFigureOut">
              <a:rPr lang="ar-IQ" smtClean="0"/>
              <a:t>30/07/1444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AB7F-4D47-47F1-8756-8FA71FD9F7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7231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6906-E2F9-4C62-AF65-5A497E57865E}" type="datetimeFigureOut">
              <a:rPr lang="ar-IQ" smtClean="0"/>
              <a:t>30/07/1444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AB7F-4D47-47F1-8756-8FA71FD9F7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3685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6906-E2F9-4C62-AF65-5A497E57865E}" type="datetimeFigureOut">
              <a:rPr lang="ar-IQ" smtClean="0"/>
              <a:t>30/07/1444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AB7F-4D47-47F1-8756-8FA71FD9F7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926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6906-E2F9-4C62-AF65-5A497E57865E}" type="datetimeFigureOut">
              <a:rPr lang="ar-IQ" smtClean="0"/>
              <a:t>30/07/1444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AB7F-4D47-47F1-8756-8FA71FD9F7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8386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46906-E2F9-4C62-AF65-5A497E57865E}" type="datetimeFigureOut">
              <a:rPr lang="ar-IQ" smtClean="0"/>
              <a:t>30/07/1444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AAB7F-4D47-47F1-8756-8FA71FD9F7C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485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SOLUTIONS</a:t>
            </a:r>
            <a:br>
              <a:rPr lang="en-US" sz="3200" dirty="0" smtClean="0"/>
            </a:br>
            <a:r>
              <a:rPr lang="en-US" sz="3200"/>
              <a:t/>
            </a:r>
            <a:br>
              <a:rPr lang="en-US" sz="3200"/>
            </a:br>
            <a:r>
              <a:rPr lang="en-US" sz="3200" smtClean="0"/>
              <a:t>lect-2</a:t>
            </a:r>
            <a:r>
              <a:rPr lang="en-US" sz="3200" smtClean="0"/>
              <a:t> 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1231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5070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Predict the relative </a:t>
            </a:r>
            <a:r>
              <a:rPr lang="en-US" sz="3600" dirty="0" err="1" smtClean="0">
                <a:solidFill>
                  <a:srgbClr val="FF0000"/>
                </a:solidFill>
              </a:rPr>
              <a:t>solubilities</a:t>
            </a:r>
            <a:r>
              <a:rPr lang="en-US" sz="3600" dirty="0" smtClean="0">
                <a:solidFill>
                  <a:srgbClr val="FF0000"/>
                </a:solidFill>
              </a:rPr>
              <a:t> in the following cases: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1- Br</a:t>
            </a:r>
            <a:r>
              <a:rPr lang="en-US" sz="1600" dirty="0" smtClean="0"/>
              <a:t>2</a:t>
            </a:r>
            <a:r>
              <a:rPr lang="en-US" sz="3600" dirty="0" smtClean="0"/>
              <a:t> in benzene (C</a:t>
            </a:r>
            <a:r>
              <a:rPr lang="en-US" sz="2000" dirty="0" smtClean="0"/>
              <a:t>6</a:t>
            </a:r>
            <a:r>
              <a:rPr lang="en-US" sz="3600" dirty="0" smtClean="0"/>
              <a:t>H</a:t>
            </a:r>
            <a:r>
              <a:rPr lang="en-US" sz="2000" dirty="0" smtClean="0"/>
              <a:t>6</a:t>
            </a:r>
            <a:r>
              <a:rPr lang="en-US" sz="3600" dirty="0" smtClean="0"/>
              <a:t>, </a:t>
            </a:r>
            <a:r>
              <a:rPr lang="el-GR" sz="3600" dirty="0" smtClean="0"/>
              <a:t>μ</a:t>
            </a:r>
            <a:r>
              <a:rPr lang="en-US" sz="3600" dirty="0" smtClean="0"/>
              <a:t>=0 D) &amp; in H</a:t>
            </a:r>
            <a:r>
              <a:rPr lang="en-US" sz="2000" dirty="0" smtClean="0"/>
              <a:t>2</a:t>
            </a:r>
            <a:r>
              <a:rPr lang="en-US" sz="3600" dirty="0" smtClean="0"/>
              <a:t>O (</a:t>
            </a:r>
            <a:r>
              <a:rPr lang="el-GR" sz="3600" dirty="0" smtClean="0"/>
              <a:t>μ</a:t>
            </a:r>
            <a:r>
              <a:rPr lang="en-US" sz="3600" dirty="0" smtClean="0"/>
              <a:t>=    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   1.87D)</a:t>
            </a:r>
            <a:br>
              <a:rPr lang="en-US" sz="3600" dirty="0" smtClean="0"/>
            </a:br>
            <a:r>
              <a:rPr lang="en-US" sz="3600" dirty="0" smtClean="0"/>
              <a:t>2- </a:t>
            </a:r>
            <a:r>
              <a:rPr lang="en-US" sz="3600" dirty="0" err="1" smtClean="0"/>
              <a:t>KCl</a:t>
            </a:r>
            <a:r>
              <a:rPr lang="en-US" sz="3600" dirty="0" smtClean="0"/>
              <a:t> in CCl</a:t>
            </a:r>
            <a:r>
              <a:rPr lang="en-US" sz="2200" dirty="0" smtClean="0"/>
              <a:t>4</a:t>
            </a:r>
            <a:r>
              <a:rPr lang="en-US" sz="3600" dirty="0" smtClean="0"/>
              <a:t> (CCl</a:t>
            </a:r>
            <a:r>
              <a:rPr lang="en-US" sz="2200" dirty="0" smtClean="0"/>
              <a:t>4</a:t>
            </a:r>
            <a:r>
              <a:rPr lang="en-US" sz="3600" dirty="0" smtClean="0"/>
              <a:t>, </a:t>
            </a:r>
            <a:r>
              <a:rPr lang="el-GR" sz="3600" dirty="0" smtClean="0"/>
              <a:t>μ</a:t>
            </a:r>
            <a:r>
              <a:rPr lang="en-US" sz="3600" dirty="0" smtClean="0"/>
              <a:t>=0D) &amp; in liq. </a:t>
            </a:r>
            <a:r>
              <a:rPr lang="en-US" sz="3600" dirty="0" err="1" smtClean="0"/>
              <a:t>Amonia</a:t>
            </a:r>
            <a:r>
              <a:rPr lang="en-US" sz="3600" dirty="0" smtClean="0"/>
              <a:t> (NH</a:t>
            </a:r>
            <a:r>
              <a:rPr lang="en-US" sz="2200" dirty="0" smtClean="0"/>
              <a:t>3</a:t>
            </a:r>
            <a:r>
              <a:rPr lang="en-US" sz="3600" dirty="0" smtClean="0"/>
              <a:t>, </a:t>
            </a:r>
            <a:r>
              <a:rPr lang="el-GR" sz="3600" dirty="0" smtClean="0"/>
              <a:t>μ</a:t>
            </a:r>
            <a:r>
              <a:rPr lang="en-US" sz="3600" dirty="0" smtClean="0"/>
              <a:t>=      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    1.46 D)</a:t>
            </a:r>
            <a:br>
              <a:rPr lang="en-US" sz="3600" dirty="0" smtClean="0"/>
            </a:br>
            <a:r>
              <a:rPr lang="en-US" sz="3600" dirty="0" smtClean="0"/>
              <a:t>CS</a:t>
            </a:r>
            <a:r>
              <a:rPr lang="en-US" sz="2200" dirty="0" smtClean="0"/>
              <a:t>2</a:t>
            </a:r>
            <a:r>
              <a:rPr lang="en-US" sz="3600" dirty="0" smtClean="0"/>
              <a:t>,</a:t>
            </a:r>
            <a:r>
              <a:rPr lang="el-GR" sz="3600" dirty="0" smtClean="0"/>
              <a:t>μ</a:t>
            </a:r>
            <a:r>
              <a:rPr lang="en-US" sz="3600" dirty="0" smtClean="0"/>
              <a:t>=0 D) &amp; in H</a:t>
            </a:r>
            <a:r>
              <a:rPr lang="en-US" sz="2200" dirty="0" smtClean="0"/>
              <a:t>2</a:t>
            </a:r>
            <a:r>
              <a:rPr lang="en-US" sz="3600" dirty="0" smtClean="0"/>
              <a:t>O.</a:t>
            </a:r>
            <a:r>
              <a:rPr lang="ar-IQ" sz="3600" dirty="0" smtClean="0"/>
              <a:t>  </a:t>
            </a:r>
            <a:r>
              <a:rPr lang="en-US" sz="3600" dirty="0" smtClean="0"/>
              <a:t> 3- Formaldehyde CH</a:t>
            </a:r>
            <a:r>
              <a:rPr lang="en-US" sz="2200" dirty="0" smtClean="0"/>
              <a:t>2</a:t>
            </a:r>
            <a:r>
              <a:rPr lang="en-US" sz="3600" dirty="0" smtClean="0"/>
              <a:t>O in CS</a:t>
            </a:r>
            <a:r>
              <a:rPr lang="en-US" sz="2200" dirty="0" smtClean="0"/>
              <a:t>2</a:t>
            </a:r>
            <a:r>
              <a:rPr lang="en-US" sz="3600" dirty="0" smtClean="0"/>
              <a:t> (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   </a:t>
            </a:r>
            <a:br>
              <a:rPr lang="en-US" sz="3600" dirty="0" smtClean="0"/>
            </a:b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9850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6"/>
            <a:ext cx="8712968" cy="6250707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Hydrogen Bond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* Essential </a:t>
            </a:r>
            <a:r>
              <a:rPr lang="en-US" sz="3200" dirty="0" err="1" smtClean="0"/>
              <a:t>requirments</a:t>
            </a:r>
            <a:r>
              <a:rPr lang="en-US" sz="3200" dirty="0" smtClean="0"/>
              <a:t> for formation of Hydrogen  bond :</a:t>
            </a:r>
            <a:br>
              <a:rPr lang="en-US" sz="3200" dirty="0" smtClean="0"/>
            </a:br>
            <a:r>
              <a:rPr lang="en-US" sz="3200" dirty="0" smtClean="0"/>
              <a:t>- H atom must directly bonded to a highly    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 electronegative atom (N, O, F).</a:t>
            </a:r>
            <a:br>
              <a:rPr lang="en-US" sz="3200" dirty="0" smtClean="0"/>
            </a:br>
            <a:r>
              <a:rPr lang="en-US" sz="3200" dirty="0" smtClean="0"/>
              <a:t>- An </a:t>
            </a:r>
            <a:r>
              <a:rPr lang="en-US" sz="3200" dirty="0" err="1" smtClean="0"/>
              <a:t>unbonded</a:t>
            </a:r>
            <a:r>
              <a:rPr lang="en-US" sz="3200" dirty="0" smtClean="0"/>
              <a:t> pair of electrons (lone pair) </a:t>
            </a:r>
            <a:r>
              <a:rPr lang="en-US" sz="3200" smtClean="0"/>
              <a:t>is   presented </a:t>
            </a:r>
            <a:r>
              <a:rPr lang="en-US" sz="3200" dirty="0" smtClean="0"/>
              <a:t>on the electronegative atom.</a:t>
            </a:r>
            <a:br>
              <a:rPr lang="en-US" sz="3200" dirty="0" smtClean="0"/>
            </a:br>
            <a:r>
              <a:rPr lang="ar-IQ" sz="3200" dirty="0" smtClean="0"/>
              <a:t/>
            </a:r>
            <a:br>
              <a:rPr lang="ar-IQ" sz="3200" dirty="0" smtClean="0"/>
            </a:br>
            <a:r>
              <a:rPr lang="ar-IQ" sz="3200" dirty="0"/>
              <a:t/>
            </a:r>
            <a:br>
              <a:rPr lang="ar-IQ" sz="3200" dirty="0"/>
            </a:br>
            <a:r>
              <a:rPr lang="ar-IQ" sz="3200" dirty="0" smtClean="0"/>
              <a:t/>
            </a:r>
            <a:br>
              <a:rPr lang="ar-IQ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ar-IQ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479499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449999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1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394722"/>
          </a:xfrm>
        </p:spPr>
        <p:txBody>
          <a:bodyPr>
            <a:normAutofit/>
          </a:bodyPr>
          <a:lstStyle/>
          <a:p>
            <a:r>
              <a:rPr lang="ar-IQ" sz="3200" dirty="0" smtClean="0"/>
              <a:t/>
            </a:r>
            <a:br>
              <a:rPr lang="ar-IQ" sz="3200" dirty="0" smtClean="0"/>
            </a:br>
            <a:r>
              <a:rPr lang="ar-IQ" sz="3200" dirty="0"/>
              <a:t/>
            </a:r>
            <a:br>
              <a:rPr lang="ar-IQ" sz="3200" dirty="0"/>
            </a:br>
            <a:r>
              <a:rPr lang="ar-IQ" sz="3200" dirty="0" smtClean="0"/>
              <a:t/>
            </a:r>
            <a:br>
              <a:rPr lang="ar-IQ" sz="3200" dirty="0" smtClean="0"/>
            </a:br>
            <a:endParaRPr lang="ar-IQ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643" y="3212976"/>
            <a:ext cx="4126880" cy="328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931563" cy="278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9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endParaRPr lang="ar-IQ" sz="3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" y="188640"/>
            <a:ext cx="8697713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4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6250706"/>
          </a:xfrm>
        </p:spPr>
        <p:txBody>
          <a:bodyPr>
            <a:normAutofit/>
          </a:bodyPr>
          <a:lstStyle/>
          <a:p>
            <a:endParaRPr lang="ar-IQ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59" cy="615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4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94722"/>
          </a:xfrm>
        </p:spPr>
        <p:txBody>
          <a:bodyPr>
            <a:normAutofit/>
          </a:bodyPr>
          <a:lstStyle/>
          <a:p>
            <a:endParaRPr lang="ar-IQ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" y="476672"/>
            <a:ext cx="918210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endParaRPr lang="ar-IQ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567613" cy="614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1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65833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Recrystallization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ar-IQ" sz="2800" b="1" dirty="0" smtClean="0">
                <a:solidFill>
                  <a:srgbClr val="FF0000"/>
                </a:solidFill>
              </a:rPr>
              <a:t/>
            </a:r>
            <a:br>
              <a:rPr lang="ar-IQ" sz="2800" b="1" dirty="0" smtClean="0">
                <a:solidFill>
                  <a:srgbClr val="FF0000"/>
                </a:solidFill>
              </a:rPr>
            </a:br>
            <a:r>
              <a:rPr lang="ar-IQ" sz="2800" b="1" dirty="0">
                <a:solidFill>
                  <a:srgbClr val="FF0000"/>
                </a:solidFill>
              </a:rPr>
              <a:t/>
            </a:r>
            <a:br>
              <a:rPr lang="ar-IQ" sz="2800" b="1" dirty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en-US" sz="2800" b="1" dirty="0" smtClean="0"/>
              <a:t>we want to purify this </a:t>
            </a:r>
            <a:r>
              <a:rPr lang="en-US" sz="2800" b="1" dirty="0" err="1" smtClean="0"/>
              <a:t>soild</a:t>
            </a:r>
            <a:r>
              <a:rPr lang="en-US" sz="2800" b="1" dirty="0" smtClean="0"/>
              <a:t>.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ar-IQ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66" y="1412776"/>
            <a:ext cx="52497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7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0"/>
          </a:xfrm>
        </p:spPr>
        <p:txBody>
          <a:bodyPr>
            <a:normAutofit/>
          </a:bodyPr>
          <a:lstStyle/>
          <a:p>
            <a:pPr algn="l"/>
            <a:r>
              <a:rPr lang="ar-IQ" sz="3600" dirty="0" smtClean="0"/>
              <a:t>  </a:t>
            </a:r>
            <a:r>
              <a:rPr lang="en-US" sz="3600" dirty="0" smtClean="0"/>
              <a:t>1. Choose a particular solvent.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- (at r.t, a low solubility; 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 high temp. high solubility)  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ar-IQ" sz="3600" dirty="0" smtClean="0"/>
              <a:t>          </a:t>
            </a:r>
            <a:r>
              <a:rPr lang="en-US" sz="3600" dirty="0" smtClean="0"/>
              <a:t>, given the </a:t>
            </a:r>
            <a:r>
              <a:rPr lang="ar-IQ" sz="3600" dirty="0" smtClean="0"/>
              <a:t>      </a:t>
            </a:r>
            <a:r>
              <a:rPr lang="en-US" sz="3600" dirty="0" smtClean="0"/>
              <a:t>,   solubility </a:t>
            </a:r>
            <a:r>
              <a:rPr lang="ar-IQ" sz="3600" dirty="0" smtClean="0"/>
              <a:t>     </a:t>
            </a:r>
            <a:r>
              <a:rPr lang="en-US" sz="3600" dirty="0" smtClean="0"/>
              <a:t>Temp. </a:t>
            </a:r>
            <a:r>
              <a:rPr lang="ar-IQ" sz="3600" dirty="0" smtClean="0"/>
              <a:t> 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ar-IQ" sz="3600" dirty="0" smtClean="0"/>
              <a:t> </a:t>
            </a:r>
            <a:r>
              <a:rPr lang="en-US" sz="3600" dirty="0" smtClean="0"/>
              <a:t>                                                                       </a:t>
            </a:r>
            <a:r>
              <a:rPr lang="ar-IQ" sz="3600" dirty="0" smtClean="0"/>
              <a:t>    </a:t>
            </a:r>
            <a:r>
              <a:rPr lang="en-US" sz="3600" dirty="0" smtClean="0"/>
              <a:t>entropic favorability of dissolution.</a:t>
            </a:r>
            <a:r>
              <a:rPr lang="ar-IQ" sz="3600" dirty="0" smtClean="0"/>
              <a:t/>
            </a:r>
            <a:br>
              <a:rPr lang="ar-IQ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ar-IQ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63" y="1052736"/>
            <a:ext cx="1812448" cy="241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سهم لأعلى 2"/>
          <p:cNvSpPr/>
          <p:nvPr/>
        </p:nvSpPr>
        <p:spPr>
          <a:xfrm>
            <a:off x="1343738" y="3542178"/>
            <a:ext cx="28803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" name="سهم لأعلى 3"/>
          <p:cNvSpPr/>
          <p:nvPr/>
        </p:nvSpPr>
        <p:spPr>
          <a:xfrm>
            <a:off x="4283968" y="3586436"/>
            <a:ext cx="28803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893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639472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2"/>
                </a:solidFill>
              </a:rPr>
              <a:t>step 2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[Heat solvent &amp; add to solid].</a:t>
            </a:r>
            <a:br>
              <a:rPr lang="en-US" sz="3600" dirty="0" smtClean="0"/>
            </a:br>
            <a:r>
              <a:rPr lang="en-US" sz="3200" dirty="0" smtClean="0"/>
              <a:t>(so we will choose a solvent carefully, and we will it up to boiling or near the boiling).</a:t>
            </a:r>
            <a:br>
              <a:rPr lang="en-US" sz="3200" dirty="0" smtClean="0"/>
            </a:br>
            <a:r>
              <a:rPr lang="ar-IQ" sz="3200" dirty="0" smtClean="0"/>
              <a:t/>
            </a:r>
            <a:br>
              <a:rPr lang="ar-IQ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ar-IQ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655" y="2564904"/>
            <a:ext cx="3124078" cy="404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1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Type of solutions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/>
              <a:t>There r three types of interactions in the solution process: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0070C0"/>
                </a:solidFill>
              </a:rPr>
              <a:t>1. solvent-solvent interaction.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2. solute-solute interaction.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3. solvent-solute interaction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2140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088" y="1"/>
            <a:ext cx="9111912" cy="677550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- This will then be added to the impure solid, which has </a:t>
            </a:r>
            <a:r>
              <a:rPr lang="ar-IQ" sz="3200" dirty="0" smtClean="0"/>
              <a:t/>
            </a:r>
            <a:br>
              <a:rPr lang="ar-IQ" sz="3200" dirty="0" smtClean="0"/>
            </a:br>
            <a:r>
              <a:rPr lang="en-US" sz="3200" dirty="0" smtClean="0"/>
              <a:t>been placed in a beaker.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ar-IQ" sz="3200" dirty="0" smtClean="0"/>
              <a:t/>
            </a:r>
            <a:br>
              <a:rPr lang="ar-IQ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ar-IQ" sz="3200" dirty="0" smtClean="0"/>
              <a:t>   </a:t>
            </a:r>
            <a:r>
              <a:rPr lang="en-US" sz="3200" dirty="0" smtClean="0"/>
              <a:t>                                                              - we add more solvent, </a:t>
            </a:r>
            <a:br>
              <a:rPr lang="en-US" sz="3200" dirty="0" smtClean="0"/>
            </a:br>
            <a:r>
              <a:rPr lang="en-US" sz="3200" dirty="0" smtClean="0"/>
              <a:t>                                                               heating &amp; stirring the                                                                    contents of the beaker is</a:t>
            </a:r>
            <a:r>
              <a:rPr lang="ar-IQ" sz="3200" dirty="0" smtClean="0"/>
              <a:t>                               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                                                              necessary </a:t>
            </a:r>
            <a:r>
              <a:rPr lang="en-US" sz="3200" dirty="0" err="1" smtClean="0"/>
              <a:t>untile</a:t>
            </a:r>
            <a:r>
              <a:rPr lang="en-US" sz="3200" dirty="0" smtClean="0"/>
              <a:t> all of                                                                    the solid is dissolved, 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                                                          being sure to add only as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                                                         much as necessary for                                                                    dissolution to occur.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                                                              </a:t>
            </a:r>
            <a:endParaRPr lang="ar-IQ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64" y="1268760"/>
            <a:ext cx="3949179" cy="235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" y="4365103"/>
            <a:ext cx="4906558" cy="241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2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674136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Step 3</a:t>
            </a:r>
            <a:br>
              <a:rPr lang="en-US" sz="3200" dirty="0" smtClean="0"/>
            </a:br>
            <a:r>
              <a:rPr lang="en-US" sz="3200" dirty="0" smtClean="0"/>
              <a:t>Begin cooling the solution.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ar-IQ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932981" cy="265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5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741368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Step 4</a:t>
            </a:r>
            <a:br>
              <a:rPr lang="en-US" sz="3600" dirty="0" smtClean="0"/>
            </a:br>
            <a:r>
              <a:rPr lang="en-US" sz="3600" dirty="0" smtClean="0"/>
              <a:t>Crystals of pure solid will form.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ar-IQ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272808" cy="30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4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250706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Step 5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/>
              <a:t>Collect the crystals by </a:t>
            </a:r>
            <a:r>
              <a:rPr lang="en-US" sz="3600" dirty="0" err="1" smtClean="0"/>
              <a:t>filteration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[once crystallization is completes we can use some filter paper on a Buchner funnel]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ar-IQ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4945574" cy="25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0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2271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Step 6</a:t>
            </a:r>
            <a:br>
              <a:rPr lang="en-US" sz="3600" dirty="0" smtClean="0"/>
            </a:br>
            <a:r>
              <a:rPr lang="en-US" sz="3600" dirty="0" smtClean="0"/>
              <a:t>test purity by M.P. Analysis.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ar-IQ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19" y="3141762"/>
            <a:ext cx="2099296" cy="108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00" y="4005064"/>
            <a:ext cx="3763525" cy="241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4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66936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 Thin Layer chromatography (TLC)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  chromatography used as purification                        technique.   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TLC            separates mixtures of components and allows identification of the components.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ar-IQ" sz="3600" dirty="0"/>
          </a:p>
        </p:txBody>
      </p:sp>
      <p:sp>
        <p:nvSpPr>
          <p:cNvPr id="3" name="سهم إلى اليمين 2"/>
          <p:cNvSpPr/>
          <p:nvPr/>
        </p:nvSpPr>
        <p:spPr>
          <a:xfrm>
            <a:off x="1115616" y="2996952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61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6322714"/>
          </a:xfrm>
        </p:spPr>
        <p:txBody>
          <a:bodyPr>
            <a:normAutofit/>
          </a:bodyPr>
          <a:lstStyle/>
          <a:p>
            <a:endParaRPr lang="ar-IQ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7" y="1124744"/>
            <a:ext cx="9142238" cy="439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9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6682754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u="sng" dirty="0" smtClean="0">
                <a:solidFill>
                  <a:srgbClr val="FF0000"/>
                </a:solidFill>
              </a:rPr>
              <a:t>Molecular view of the formation of solution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ar-IQ" sz="3200" dirty="0" smtClean="0"/>
              <a:t> </a:t>
            </a:r>
            <a:r>
              <a:rPr lang="en-US" sz="3200" dirty="0" smtClean="0"/>
              <a:t>  </a:t>
            </a:r>
            <a:r>
              <a:rPr lang="en-US" sz="3200" dirty="0" err="1" smtClean="0"/>
              <a:t>ΔH</a:t>
            </a:r>
            <a:r>
              <a:rPr lang="en-US" sz="2800" dirty="0" err="1" smtClean="0"/>
              <a:t>sol</a:t>
            </a:r>
            <a:r>
              <a:rPr lang="en-US" sz="2800" dirty="0" smtClean="0"/>
              <a:t>. </a:t>
            </a:r>
            <a:r>
              <a:rPr lang="en-US" sz="3200" dirty="0" smtClean="0"/>
              <a:t>= </a:t>
            </a:r>
            <a:r>
              <a:rPr lang="el-GR" sz="3200" dirty="0" smtClean="0"/>
              <a:t>Δ</a:t>
            </a:r>
            <a:r>
              <a:rPr lang="en-US" sz="3200" dirty="0" smtClean="0"/>
              <a:t>H</a:t>
            </a:r>
            <a:r>
              <a:rPr lang="en-US" sz="2400" dirty="0" smtClean="0"/>
              <a:t>1</a:t>
            </a:r>
            <a:r>
              <a:rPr lang="en-US" sz="3200" dirty="0" smtClean="0"/>
              <a:t> + </a:t>
            </a:r>
            <a:r>
              <a:rPr lang="el-GR" sz="3200" dirty="0" smtClean="0"/>
              <a:t>Δ</a:t>
            </a:r>
            <a:r>
              <a:rPr lang="en-US" sz="3200" dirty="0" smtClean="0"/>
              <a:t>H</a:t>
            </a:r>
            <a:r>
              <a:rPr lang="en-US" sz="2400" dirty="0" smtClean="0"/>
              <a:t>2</a:t>
            </a:r>
            <a:r>
              <a:rPr lang="en-US" sz="3200" dirty="0" smtClean="0"/>
              <a:t> + </a:t>
            </a:r>
            <a:r>
              <a:rPr lang="el-GR" sz="3200" dirty="0" smtClean="0"/>
              <a:t>Δ</a:t>
            </a:r>
            <a:r>
              <a:rPr lang="en-US" sz="3200" dirty="0" smtClean="0"/>
              <a:t>H</a:t>
            </a:r>
            <a:r>
              <a:rPr lang="en-US" sz="2400" dirty="0" smtClean="0"/>
              <a:t>3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ar-IQ" sz="3200" dirty="0" smtClean="0"/>
              <a:t>  </a:t>
            </a:r>
            <a:r>
              <a:rPr lang="en-US" sz="3200" dirty="0" smtClean="0"/>
              <a:t>ΔH</a:t>
            </a:r>
            <a:r>
              <a:rPr lang="en-US" sz="2400" dirty="0" smtClean="0"/>
              <a:t>1</a:t>
            </a:r>
            <a:r>
              <a:rPr lang="en-US" sz="3200" dirty="0" smtClean="0"/>
              <a:t> = break up of solvent(exothermic)</a:t>
            </a:r>
            <a:br>
              <a:rPr lang="en-US" sz="3200" dirty="0" smtClean="0"/>
            </a:br>
            <a:r>
              <a:rPr lang="el-GR" sz="3200" dirty="0" smtClean="0"/>
              <a:t>Δ</a:t>
            </a:r>
            <a:r>
              <a:rPr lang="en-US" sz="3200" dirty="0" smtClean="0"/>
              <a:t>H</a:t>
            </a:r>
            <a:r>
              <a:rPr lang="en-US" sz="2400" dirty="0" smtClean="0"/>
              <a:t>2</a:t>
            </a:r>
            <a:r>
              <a:rPr lang="en-US" sz="3200" dirty="0" smtClean="0"/>
              <a:t> = break up of solute( exothermic)</a:t>
            </a:r>
            <a:br>
              <a:rPr lang="en-US" sz="3200" dirty="0" smtClean="0"/>
            </a:br>
            <a:r>
              <a:rPr lang="el-GR" sz="3200" dirty="0"/>
              <a:t>Δ</a:t>
            </a:r>
            <a:r>
              <a:rPr lang="en-US" sz="3200" dirty="0" smtClean="0"/>
              <a:t>H</a:t>
            </a:r>
            <a:r>
              <a:rPr lang="en-US" sz="2400" dirty="0" smtClean="0"/>
              <a:t>3</a:t>
            </a:r>
            <a:r>
              <a:rPr lang="en-US" sz="3200" dirty="0" smtClean="0"/>
              <a:t> = mixing them, (can be exothermic or endothermic).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 if the solute-solvent attraction ˃ (solute-solute and     solvent-solvent) attraction, the solution process is favorable  and </a:t>
            </a:r>
            <a:r>
              <a:rPr lang="el-GR" sz="3200" dirty="0" smtClean="0"/>
              <a:t>Δ</a:t>
            </a:r>
            <a:r>
              <a:rPr lang="en-US" sz="3200" dirty="0" err="1"/>
              <a:t>H</a:t>
            </a:r>
            <a:r>
              <a:rPr lang="en-US" sz="2400" dirty="0" err="1" smtClean="0"/>
              <a:t>sol</a:t>
            </a:r>
            <a:r>
              <a:rPr lang="en-US" sz="2400" dirty="0" smtClean="0"/>
              <a:t>. </a:t>
            </a:r>
            <a:r>
              <a:rPr lang="en-US" sz="3200" dirty="0" smtClean="0"/>
              <a:t>˂ 0.</a:t>
            </a:r>
            <a:br>
              <a:rPr lang="en-US" sz="3200" dirty="0" smtClean="0"/>
            </a:br>
            <a:r>
              <a:rPr lang="en-US" sz="3200" dirty="0" smtClean="0"/>
              <a:t>- if the solute-solvent attraction ˂ (solute-solute and 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solvent-solvent) attraction , the solution process is endothermic and </a:t>
            </a:r>
            <a:r>
              <a:rPr lang="el-GR" sz="3200" dirty="0" smtClean="0"/>
              <a:t>Δ</a:t>
            </a:r>
            <a:r>
              <a:rPr lang="en-US" sz="3200" dirty="0" smtClean="0"/>
              <a:t>H </a:t>
            </a:r>
            <a:r>
              <a:rPr lang="en-US" sz="2700" dirty="0" smtClean="0"/>
              <a:t>sol.</a:t>
            </a:r>
            <a:r>
              <a:rPr lang="en-US" sz="3200" dirty="0" smtClean="0"/>
              <a:t>˃ 0. </a:t>
            </a:r>
            <a:br>
              <a:rPr lang="en-US" sz="3200" dirty="0" smtClean="0"/>
            </a:br>
            <a:r>
              <a:rPr lang="ar-IQ" sz="3200" dirty="0" smtClean="0"/>
              <a:t>  </a:t>
            </a:r>
            <a:r>
              <a:rPr lang="en-US" sz="3200" dirty="0" smtClean="0"/>
              <a:t>                                                                                 solute</a:t>
            </a:r>
            <a:br>
              <a:rPr lang="en-US" sz="3200" dirty="0" smtClean="0"/>
            </a:br>
            <a:r>
              <a:rPr lang="ar-IQ" sz="3200" dirty="0" smtClean="0"/>
              <a:t>                   </a:t>
            </a:r>
            <a:r>
              <a:rPr lang="en-US" sz="3200" dirty="0" smtClean="0"/>
              <a:t>          Solvent </a:t>
            </a:r>
            <a:br>
              <a:rPr lang="en-US" sz="3200" dirty="0" smtClean="0"/>
            </a:br>
            <a:endParaRPr lang="ar-IQ" sz="3200" dirty="0"/>
          </a:p>
        </p:txBody>
      </p:sp>
      <p:sp>
        <p:nvSpPr>
          <p:cNvPr id="3" name="مخطط انسيابي: وصلة جمع 2"/>
          <p:cNvSpPr/>
          <p:nvPr/>
        </p:nvSpPr>
        <p:spPr>
          <a:xfrm>
            <a:off x="6413874" y="6107616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" name="مخطط انسيابي: وصلة جمع 3"/>
          <p:cNvSpPr/>
          <p:nvPr/>
        </p:nvSpPr>
        <p:spPr>
          <a:xfrm>
            <a:off x="7467985" y="6120152"/>
            <a:ext cx="288032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8" name="رابط مستقيم 7"/>
          <p:cNvCxnSpPr/>
          <p:nvPr/>
        </p:nvCxnSpPr>
        <p:spPr>
          <a:xfrm>
            <a:off x="6588224" y="6251632"/>
            <a:ext cx="936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مخطط انسيابي: أو 8"/>
          <p:cNvSpPr/>
          <p:nvPr/>
        </p:nvSpPr>
        <p:spPr>
          <a:xfrm>
            <a:off x="4067944" y="6261208"/>
            <a:ext cx="468632" cy="324616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975" y="6237312"/>
            <a:ext cx="4937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رابط مستقيم 10"/>
          <p:cNvCxnSpPr>
            <a:endCxn id="9" idx="2"/>
          </p:cNvCxnSpPr>
          <p:nvPr/>
        </p:nvCxnSpPr>
        <p:spPr>
          <a:xfrm>
            <a:off x="3306688" y="6411143"/>
            <a:ext cx="761256" cy="123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V="1">
            <a:off x="4716016" y="6237312"/>
            <a:ext cx="1512168" cy="1862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3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9472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Factors governing solution process 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1- energy (exothermic or endothermic)</a:t>
            </a:r>
            <a:br>
              <a:rPr lang="en-US" sz="3200" dirty="0" smtClean="0"/>
            </a:br>
            <a:r>
              <a:rPr lang="en-US" sz="3200" dirty="0" smtClean="0"/>
              <a:t>2- tendency  towards disorder :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[ </a:t>
            </a:r>
            <a:r>
              <a:rPr lang="en-US" sz="3200" dirty="0" err="1" smtClean="0"/>
              <a:t>wn</a:t>
            </a:r>
            <a:r>
              <a:rPr lang="en-US" sz="3200" dirty="0" smtClean="0"/>
              <a:t> solvent or solute is pure ,it has fair degree of order]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ar-IQ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4077072"/>
            <a:ext cx="430088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4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250706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But in a solution : there is an increase of disorder .</a:t>
            </a:r>
            <a:br>
              <a:rPr lang="en-US" sz="3200" dirty="0" smtClean="0"/>
            </a:br>
            <a:r>
              <a:rPr lang="en-US" sz="3200" dirty="0" smtClean="0"/>
              <a:t>Therefore, even if </a:t>
            </a:r>
            <a:r>
              <a:rPr lang="el-GR" sz="3200" dirty="0" smtClean="0"/>
              <a:t>Δ</a:t>
            </a:r>
            <a:r>
              <a:rPr lang="en-US" sz="3200" dirty="0" smtClean="0"/>
              <a:t>H is (+) ,increase of disorder favors the solubility of a substance.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ar-IQ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0" y="2636912"/>
            <a:ext cx="7608887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3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6408712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Solubility 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measure of how much of  a solute will dissolve in a solvent at a specific  temperature. 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Miscible :</a:t>
            </a:r>
            <a:r>
              <a:rPr lang="en-US" sz="2400" dirty="0" smtClean="0"/>
              <a:t> 2 substances r completely soluble in each other in all properties. 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Me-OH, Eth-OH , ethylene glycol  r miscible  with H</a:t>
            </a:r>
            <a:r>
              <a:rPr lang="en-US" sz="1800" dirty="0" smtClean="0"/>
              <a:t>2</a:t>
            </a:r>
            <a:r>
              <a:rPr lang="en-US" sz="2400" dirty="0" smtClean="0"/>
              <a:t>O b of H-B.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r>
              <a:rPr lang="en-US" dirty="0" smtClean="0"/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988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Ionic cpd.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ar-IQ" sz="3200" dirty="0" smtClean="0"/>
              <a:t> </a:t>
            </a:r>
            <a:r>
              <a:rPr lang="en-US" sz="3200" dirty="0" smtClean="0"/>
              <a:t> - Soluble in H</a:t>
            </a:r>
            <a:r>
              <a:rPr lang="en-US" sz="2400" dirty="0" smtClean="0"/>
              <a:t>2</a:t>
            </a:r>
            <a:r>
              <a:rPr lang="en-US" sz="3200" dirty="0" smtClean="0"/>
              <a:t>O ,liq. NH</a:t>
            </a:r>
            <a:r>
              <a:rPr lang="en-US" sz="2400" dirty="0" smtClean="0"/>
              <a:t>3</a:t>
            </a:r>
            <a:r>
              <a:rPr lang="en-US" sz="3200" dirty="0" smtClean="0"/>
              <a:t>, liq. HF .</a:t>
            </a:r>
            <a:br>
              <a:rPr lang="en-US" sz="3200" dirty="0" smtClean="0"/>
            </a:br>
            <a:r>
              <a:rPr lang="en-US" sz="3200" dirty="0" smtClean="0"/>
              <a:t>, b non polar has </a:t>
            </a:r>
            <a:r>
              <a:rPr lang="ar-IQ" sz="3200" dirty="0" smtClean="0"/>
              <a:t> </a:t>
            </a:r>
            <a:r>
              <a:rPr lang="en-US" sz="3200" dirty="0" smtClean="0"/>
              <a:t> Not soluble in C</a:t>
            </a:r>
            <a:r>
              <a:rPr lang="en-US" sz="2000" dirty="0" smtClean="0"/>
              <a:t>6</a:t>
            </a:r>
            <a:r>
              <a:rPr lang="en-US" sz="3200" dirty="0" smtClean="0"/>
              <a:t>H</a:t>
            </a:r>
            <a:r>
              <a:rPr lang="en-US" sz="2400" dirty="0" smtClean="0"/>
              <a:t>6</a:t>
            </a:r>
            <a:r>
              <a:rPr lang="en-US" sz="3200" dirty="0" smtClean="0"/>
              <a:t> and CCl</a:t>
            </a:r>
            <a:r>
              <a:rPr lang="en-US" sz="2000" dirty="0" smtClean="0"/>
              <a:t>4</a:t>
            </a:r>
            <a:r>
              <a:rPr lang="ar-IQ" sz="3200" dirty="0" smtClean="0"/>
              <a:t>-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ar-IQ" sz="3200" dirty="0" smtClean="0"/>
              <a:t> </a:t>
            </a:r>
            <a:r>
              <a:rPr lang="en-US" sz="3200" dirty="0" smtClean="0"/>
              <a:t>  no dipole moment, and can not solvate cations and anions.</a:t>
            </a:r>
            <a:br>
              <a:rPr lang="en-US" sz="3200" dirty="0" smtClean="0"/>
            </a:b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5511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6250706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Solvations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smtClean="0"/>
              <a:t>process in which an ion or a molecule is surrounded by  solvents molecules arranged in a specific manner.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- </a:t>
            </a:r>
            <a:r>
              <a:rPr lang="en-US" sz="3200" dirty="0" err="1" smtClean="0"/>
              <a:t>wn</a:t>
            </a:r>
            <a:r>
              <a:rPr lang="en-US" sz="3200" dirty="0" smtClean="0"/>
              <a:t> water is the solvent : solvation is called Hydration. 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1376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466730"/>
          </a:xfrm>
        </p:spPr>
        <p:txBody>
          <a:bodyPr>
            <a:normAutofit/>
          </a:bodyPr>
          <a:lstStyle/>
          <a:p>
            <a:pPr algn="l"/>
            <a:r>
              <a:rPr lang="ar-IQ" sz="3200" dirty="0" smtClean="0"/>
              <a:t> </a:t>
            </a:r>
            <a:r>
              <a:rPr lang="ar-IQ" sz="3200" b="1" dirty="0" smtClean="0">
                <a:solidFill>
                  <a:srgbClr val="FF0000"/>
                </a:solidFill>
              </a:rPr>
              <a:t> (  </a:t>
            </a:r>
            <a:r>
              <a:rPr lang="en-US" sz="3200" b="1" dirty="0" smtClean="0">
                <a:solidFill>
                  <a:srgbClr val="FF0000"/>
                </a:solidFill>
              </a:rPr>
              <a:t> (like dissolves like</a:t>
            </a:r>
            <a:r>
              <a:rPr lang="ar-IQ" sz="3200" dirty="0" smtClean="0"/>
              <a:t/>
            </a:r>
            <a:br>
              <a:rPr lang="ar-IQ" sz="3200" dirty="0" smtClean="0"/>
            </a:br>
            <a:r>
              <a:rPr lang="ar-IQ" sz="3200" dirty="0" smtClean="0"/>
              <a:t>  </a:t>
            </a:r>
            <a:r>
              <a:rPr lang="en-US" sz="3200" dirty="0" smtClean="0"/>
              <a:t> - 2 substances w similar intermolecular  forces are likely to be soluble in each other.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- non polar molecules r soluble in non-polar</a:t>
            </a:r>
            <a:br>
              <a:rPr lang="en-US" sz="3200" dirty="0" smtClean="0"/>
            </a:br>
            <a:r>
              <a:rPr lang="ar-IQ" sz="3200" dirty="0" smtClean="0"/>
              <a:t>    </a:t>
            </a:r>
            <a:r>
              <a:rPr lang="en-US" sz="3200" dirty="0" smtClean="0"/>
              <a:t> </a:t>
            </a:r>
            <a:r>
              <a:rPr lang="ar-IQ" sz="3200" dirty="0" smtClean="0"/>
              <a:t>  </a:t>
            </a:r>
            <a:r>
              <a:rPr lang="en-US" sz="3200" dirty="0" smtClean="0"/>
              <a:t> </a:t>
            </a:r>
            <a:r>
              <a:rPr lang="ar-IQ" sz="3200" dirty="0" smtClean="0"/>
              <a:t>      </a:t>
            </a:r>
            <a:r>
              <a:rPr lang="en-US" sz="3200" dirty="0" smtClean="0"/>
              <a:t>        </a:t>
            </a:r>
            <a:r>
              <a:rPr lang="ar-IQ" sz="3200" dirty="0" smtClean="0"/>
              <a:t>    </a:t>
            </a:r>
            <a:r>
              <a:rPr lang="en-US" sz="3200" dirty="0" smtClean="0"/>
              <a:t>      CCl</a:t>
            </a:r>
            <a:r>
              <a:rPr lang="en-US" sz="1400" dirty="0" smtClean="0"/>
              <a:t>4</a:t>
            </a:r>
            <a:r>
              <a:rPr lang="en-US" sz="3200" dirty="0" smtClean="0"/>
              <a:t> in C</a:t>
            </a:r>
            <a:r>
              <a:rPr lang="en-US" sz="1600" dirty="0" smtClean="0"/>
              <a:t>6</a:t>
            </a:r>
            <a:r>
              <a:rPr lang="en-US" sz="3200" dirty="0" smtClean="0"/>
              <a:t>H</a:t>
            </a:r>
            <a:r>
              <a:rPr lang="en-US" sz="1600" dirty="0" smtClean="0"/>
              <a:t>6  </a:t>
            </a:r>
            <a:br>
              <a:rPr lang="en-US" sz="1600" dirty="0" smtClean="0"/>
            </a:br>
            <a:r>
              <a:rPr lang="ar-IQ" sz="3600" dirty="0" smtClean="0"/>
              <a:t> </a:t>
            </a:r>
            <a:r>
              <a:rPr lang="en-US" sz="3600" dirty="0" smtClean="0"/>
              <a:t> - </a:t>
            </a:r>
            <a:r>
              <a:rPr lang="en-US" sz="3200" dirty="0" smtClean="0"/>
              <a:t>polar molecules r soluble in polar solvents  </a:t>
            </a:r>
            <a:br>
              <a:rPr lang="en-US" sz="3200" dirty="0" smtClean="0"/>
            </a:br>
            <a:r>
              <a:rPr lang="ar-IQ" sz="3200" dirty="0"/>
              <a:t> </a:t>
            </a:r>
            <a:r>
              <a:rPr lang="en-US" sz="3200" dirty="0" smtClean="0"/>
              <a:t>                      </a:t>
            </a:r>
            <a:r>
              <a:rPr lang="ar-IQ" sz="3200" dirty="0" smtClean="0"/>
              <a:t> </a:t>
            </a:r>
            <a:r>
              <a:rPr lang="en-US" sz="3200" dirty="0" smtClean="0"/>
              <a:t>      C</a:t>
            </a:r>
            <a:r>
              <a:rPr lang="en-US" sz="2400" dirty="0" smtClean="0"/>
              <a:t>2</a:t>
            </a:r>
            <a:r>
              <a:rPr lang="en-US" sz="3200" dirty="0" smtClean="0"/>
              <a:t>H</a:t>
            </a:r>
            <a:r>
              <a:rPr lang="en-US" sz="2000" dirty="0" smtClean="0"/>
              <a:t>5</a:t>
            </a:r>
            <a:r>
              <a:rPr lang="en-US" sz="3200" dirty="0" smtClean="0"/>
              <a:t>OH  in H</a:t>
            </a:r>
            <a:r>
              <a:rPr lang="en-US" sz="2000" dirty="0" smtClean="0"/>
              <a:t>2</a:t>
            </a:r>
            <a:r>
              <a:rPr lang="en-US" sz="3200" dirty="0" smtClean="0"/>
              <a:t>O.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- Ionic </a:t>
            </a:r>
            <a:r>
              <a:rPr lang="en-US" sz="3200" dirty="0" err="1" smtClean="0"/>
              <a:t>cpds</a:t>
            </a:r>
            <a:r>
              <a:rPr lang="en-US" sz="3200" dirty="0" smtClean="0"/>
              <a:t> r more soluble in polar solvent 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ar-IQ" sz="3200" dirty="0" smtClean="0"/>
              <a:t>     </a:t>
            </a:r>
            <a:r>
              <a:rPr lang="en-US" sz="3200" dirty="0" err="1" smtClean="0"/>
              <a:t>NaCl</a:t>
            </a:r>
            <a:r>
              <a:rPr lang="en-US" sz="3200" dirty="0" smtClean="0"/>
              <a:t>  in H</a:t>
            </a:r>
            <a:r>
              <a:rPr lang="en-US" sz="2000" dirty="0" smtClean="0"/>
              <a:t>2</a:t>
            </a:r>
            <a:r>
              <a:rPr lang="en-US" sz="3200" dirty="0" smtClean="0"/>
              <a:t>O or  NH</a:t>
            </a:r>
            <a:r>
              <a:rPr lang="en-US" sz="2000" dirty="0" smtClean="0"/>
              <a:t>3</a:t>
            </a:r>
            <a:r>
              <a:rPr lang="en-US" sz="3200" dirty="0" smtClean="0"/>
              <a:t>.</a:t>
            </a:r>
            <a:r>
              <a:rPr lang="ar-IQ" sz="3200" dirty="0" smtClean="0"/>
              <a:t>  </a:t>
            </a:r>
            <a:r>
              <a:rPr lang="en-US" sz="3200" dirty="0" smtClean="0"/>
              <a:t> </a:t>
            </a:r>
            <a:r>
              <a:rPr lang="ar-IQ" sz="3600" dirty="0" smtClean="0"/>
              <a:t> </a:t>
            </a:r>
            <a:endParaRPr lang="ar-IQ" sz="1600" dirty="0"/>
          </a:p>
        </p:txBody>
      </p:sp>
    </p:spTree>
    <p:extLst>
      <p:ext uri="{BB962C8B-B14F-4D97-AF65-F5344CB8AC3E}">
        <p14:creationId xmlns:p14="http://schemas.microsoft.com/office/powerpoint/2010/main" val="17672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8897</TotalTime>
  <Words>91</Words>
  <Application>Microsoft Office PowerPoint</Application>
  <PresentationFormat>عرض على الشاشة (3:4)‏</PresentationFormat>
  <Paragraphs>21</Paragraphs>
  <Slides>26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نسق Office</vt:lpstr>
      <vt:lpstr>SOLUTIONS  lect-2 </vt:lpstr>
      <vt:lpstr>Type of solutions There r three types of interactions in the solution process: 1. solvent-solvent interaction. 2. solute-solute interaction. 3. solvent-solute interaction.   </vt:lpstr>
      <vt:lpstr>Molecular view of the formation of solution     ΔHsol. = ΔH1 + ΔH2 + ΔH3    ΔH1 = break up of solvent(exothermic) ΔH2 = break up of solute( exothermic) ΔH3 = mixing them, (can be exothermic or endothermic).  - if the solute-solvent attraction ˃ (solute-solute and     solvent-solvent) attraction, the solution process is favorable  and ΔHsol. ˂ 0. - if the solute-solvent attraction ˂ (solute-solute and    solvent-solvent) attraction , the solution process is endothermic and ΔH sol.˃ 0.                                                                                     solute                              Solvent  </vt:lpstr>
      <vt:lpstr>Factors governing solution process : 1- energy (exothermic or endothermic) 2- tendency  towards disorder :     [ wn solvent or solute is pure ,it has fair degree of order]     </vt:lpstr>
      <vt:lpstr>But in a solution : there is an increase of disorder . Therefore, even if ΔH is (+) ,increase of disorder favors the solubility of a substance.          </vt:lpstr>
      <vt:lpstr>Solubility :  a measure of how much of  a solute will dissolve in a solvent at a specific  temperature.   Miscible : 2 substances r completely soluble in each other in all properties.   Me-OH, Eth-OH , ethylene glycol  r miscible  with H2O b of H-B.    </vt:lpstr>
      <vt:lpstr>Ionic cpd.   - Soluble in H2O ,liq. NH3, liq. HF . , b non polar has   Not soluble in C6H6 and CCl4-    no dipole moment, and can not solvate cations and anions. </vt:lpstr>
      <vt:lpstr>Solvations: process in which an ion or a molecule is surrounded by  solvents molecules arranged in a specific manner.   - wn water is the solvent : solvation is called Hydration. </vt:lpstr>
      <vt:lpstr>  (   (like dissolves like    - 2 substances w similar intermolecular  forces are likely to be soluble in each other.   - non polar molecules r soluble in non-polar                                 CCl4 in C6H6     - polar molecules r soluble in polar solvents                                 C2H5OH  in H2O. - Ionic cpds r more soluble in polar solvent        NaCl  in H2O or  NH3.    </vt:lpstr>
      <vt:lpstr>Predict the relative solubilities in the following cases:   1- Br2 in benzene (C6H6, μ=0 D) &amp; in H2O (μ=            1.87D) 2- KCl in CCl4 (CCl4, μ=0D) &amp; in liq. Amonia (NH3, μ=               1.46 D) CS2,μ=0 D) &amp; in H2O.   3- Formaldehyde CH2O in CS2 (        </vt:lpstr>
      <vt:lpstr>Hydrogen Bond * Essential requirments for formation of Hydrogen  bond : - H atom must directly bonded to a highly           electronegative atom (N, O, F). - An unbonded pair of electrons (lone pair) is   presented on the electronegative atom.     </vt:lpstr>
      <vt:lpstr>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Recrystallization           - we want to purify this soild.   </vt:lpstr>
      <vt:lpstr>  1. Choose a particular solvent.  - (at r.t, a low solubility;       high temp. high solubility)               , given the       ,   solubility      Temp.                                                                                entropic favorability of dissolution.  </vt:lpstr>
      <vt:lpstr>step 2 [Heat solvent &amp; add to solid]. (so we will choose a solvent carefully, and we will it up to boiling or near the boiling).       </vt:lpstr>
      <vt:lpstr>- This will then be added to the impure solid, which has  been placed in a beaker.                                                                      - we add more solvent,                                                                 heating &amp; stirring the                                                                    contents of the beaker is                                                                                                necessary untile all of                                                                    the solid is dissolved,                                                                 being sure to add only as                                                               much as necessary for                                                                    dissolution to occur.                                                                    </vt:lpstr>
      <vt:lpstr>Step 3 Begin cooling the solution.          </vt:lpstr>
      <vt:lpstr>Step 4 Crystals of pure solid will form.         </vt:lpstr>
      <vt:lpstr>Step 5 Collect the crystals by filteration. [once crystallization is completes we can use some filter paper on a Buchner funnel]       </vt:lpstr>
      <vt:lpstr>Step 6 test purity by M.P. Analysis.        </vt:lpstr>
      <vt:lpstr> Thin Layer chromatography (TLC)     chromatography used as purification                        technique.     TLC            separates mixtures of components and allows identification of the components.   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 User</dc:creator>
  <cp:lastModifiedBy>Maher</cp:lastModifiedBy>
  <cp:revision>70</cp:revision>
  <dcterms:created xsi:type="dcterms:W3CDTF">2022-02-17T17:31:36Z</dcterms:created>
  <dcterms:modified xsi:type="dcterms:W3CDTF">2023-02-20T05:22:24Z</dcterms:modified>
</cp:coreProperties>
</file>